
<file path=[Content_Types].xml><?xml version="1.0" encoding="utf-8"?>
<Types xmlns="http://schemas.openxmlformats.org/package/2006/content-types">
  <Default ContentType="application/x-fontdata" Extension="fntdata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Source Code Pro"/>
      <p:regular r:id="rId28"/>
      <p:bold r:id="rId29"/>
      <p:italic r:id="rId30"/>
      <p:boldItalic r:id="rId31"/>
    </p:embeddedFont>
    <p:embeddedFont>
      <p:font typeface="Average"/>
      <p:regular r:id="rId32"/>
    </p:embeddedFont>
    <p:embeddedFont>
      <p:font typeface="Oswal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SourceCodePr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boldItalic.fntdata"/><Relationship Id="rId30" Type="http://schemas.openxmlformats.org/officeDocument/2006/relationships/font" Target="fonts/SourceCodePro-italic.fntdata"/><Relationship Id="rId11" Type="http://schemas.openxmlformats.org/officeDocument/2006/relationships/slide" Target="slides/slide6.xml"/><Relationship Id="rId33" Type="http://schemas.openxmlformats.org/officeDocument/2006/relationships/font" Target="fonts/Oswald-regular.fntdata"/><Relationship Id="rId10" Type="http://schemas.openxmlformats.org/officeDocument/2006/relationships/slide" Target="slides/slide5.xml"/><Relationship Id="rId32" Type="http://schemas.openxmlformats.org/officeDocument/2006/relationships/font" Target="fonts/Average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swal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4c185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4c185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084c185f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084c185f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154bae2f0_0_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154bae2f0_0_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154bae2f0_0_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154bae2f0_0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154bae2f0_0_9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154bae2f0_0_9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154bae2f0_0_9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154bae2f0_0_9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154bae2f0_0_9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154bae2f0_0_9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084804d52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084804d52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6154bae2f0_0_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6154bae2f0_0_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0796034b5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0796034b5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0796034b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0796034b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0796034b5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0796034b5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0796034b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70796034b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084804d5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084804d5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084804d5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084804d5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084804d5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084804d5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084804d5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084804d5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154bae2f0_0_9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154bae2f0_0_9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154bae2f0_0_9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154bae2f0_0_9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154bae2f0_0_9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154bae2f0_0_9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796034b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796034b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website.com/../../../../../../etc/passwd" TargetMode="External"/><Relationship Id="rId4" Type="http://schemas.openxmlformats.org/officeDocument/2006/relationships/hyperlink" Target="http://website.com/../../../../../../etc/passwd" TargetMode="External"/><Relationship Id="rId5" Type="http://schemas.openxmlformats.org/officeDocument/2006/relationships/hyperlink" Target="http://website.com/../../../../../../etc/passwd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Intro to Web Hacking</a:t>
            </a:r>
            <a:endParaRPr b="1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Jackie Schultz, RJ Joyce, Grant Spencer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SQL Injection to Expose Information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use a UNION to obtain information from other columns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Normal Query: </a:t>
            </a:r>
            <a:br>
              <a:rPr lang="en"/>
            </a:b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SELECT username, userinfo FROM users WHERE username='$user';</a:t>
            </a:r>
            <a:br>
              <a:rPr lang="en" sz="1400">
                <a:latin typeface="Courier New"/>
                <a:ea typeface="Courier New"/>
                <a:cs typeface="Courier New"/>
                <a:sym typeface="Courier New"/>
              </a:rPr>
            </a:b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PHP:</a:t>
            </a:r>
            <a:br>
              <a:rPr lang="en"/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e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cho “Info:\t” . $row[‘username’] . “\t” . $row[‘userinfo’];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Injected Query:</a:t>
            </a:r>
            <a:br>
              <a:rPr lang="en"/>
            </a:b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SELECT username, userinfo FROM users WHERE username='</a:t>
            </a:r>
            <a:r>
              <a:rPr lang="en" sz="14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’ UNION</a:t>
            </a:r>
            <a:br>
              <a:rPr lang="en" sz="14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SELECT username, password as userinfo FROM users-- </a:t>
            </a:r>
            <a:r>
              <a:rPr lang="en" sz="1400" strike="sngStrike">
                <a:latin typeface="Courier New"/>
                <a:ea typeface="Courier New"/>
                <a:cs typeface="Courier New"/>
                <a:sym typeface="Courier New"/>
              </a:rPr>
              <a:t>’;</a:t>
            </a:r>
            <a:br>
              <a:rPr lang="en"/>
            </a:b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Investigating MySQL Table Structure</a:t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scripts that execute the MySQL commands are usually server-side and you will not be able to access them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Often do not know the names of tables, how many fields are retrieved by a SELECT, what part of the SQL statement you are injecting into, etc</a:t>
            </a:r>
            <a:br>
              <a:rPr lang="en"/>
            </a:br>
            <a:br>
              <a:rPr lang="en"/>
            </a:b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‘ UNION SELECT 1 FROM users-- </a:t>
            </a:r>
            <a:br>
              <a:rPr lang="en" sz="1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‘ UNION SELECT 1, 2 FROM users-- </a:t>
            </a:r>
            <a:br>
              <a:rPr lang="en" sz="1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‘ UNION SELECT 1, 2, 3 FROM USERS --</a:t>
            </a:r>
            <a:br>
              <a:rPr lang="en" sz="1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br>
              <a:rPr lang="en" sz="1400">
                <a:latin typeface="Courier New"/>
                <a:ea typeface="Courier New"/>
                <a:cs typeface="Courier New"/>
                <a:sym typeface="Courier New"/>
              </a:rPr>
            </a:b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provide the correct # of columns, will print the positions of each column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/>
          <p:nvPr/>
        </p:nvSpPr>
        <p:spPr>
          <a:xfrm>
            <a:off x="5567175" y="2157975"/>
            <a:ext cx="3260700" cy="246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 Prevention</a:t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311700" y="1240225"/>
            <a:ext cx="49104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/>
              <a:t>Sanitize your input!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/>
              <a:t>No one should be able to put certain SQL characters and keywords in usernames/passwords input boxes</a:t>
            </a:r>
            <a:endParaRPr sz="1600"/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Courier New"/>
              <a:buChar char="○"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Courier New"/>
              <a:buChar char="○"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‘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Courier New"/>
              <a:buChar char="○"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1600"/>
              <a:buFont typeface="Courier New"/>
              <a:buChar char="○"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OR/or/oR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5950" y="2973400"/>
            <a:ext cx="3276349" cy="16716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4"/>
          <p:cNvSpPr txBox="1"/>
          <p:nvPr/>
        </p:nvSpPr>
        <p:spPr>
          <a:xfrm>
            <a:off x="5551475" y="2167400"/>
            <a:ext cx="32763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Dev: I’ve blacklisted “OR” and “or” for user input! My database is safe!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Hacker: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2" name="Google Shape;132;p24"/>
          <p:cNvSpPr/>
          <p:nvPr/>
        </p:nvSpPr>
        <p:spPr>
          <a:xfrm>
            <a:off x="7041225" y="4263500"/>
            <a:ext cx="517500" cy="3030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 txBox="1"/>
          <p:nvPr/>
        </p:nvSpPr>
        <p:spPr>
          <a:xfrm>
            <a:off x="7054713" y="4218950"/>
            <a:ext cx="6429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oR</a:t>
            </a:r>
            <a:endParaRPr sz="18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Cross-site Scripting (XSS)</a:t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4662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Abusing user-provided input to a website to execute malicious Javascript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ource Code Pro"/>
              <a:buChar char="●"/>
            </a:pPr>
            <a:r>
              <a:rPr lang="en"/>
              <a:t>What can I do with it?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Read and modify browser data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Send network requests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Other dangerous stuff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Significantly more commonly found than SQL Injection nowadays</a:t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9525" y="1656100"/>
            <a:ext cx="3627949" cy="2600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5"/>
          <p:cNvSpPr txBox="1"/>
          <p:nvPr/>
        </p:nvSpPr>
        <p:spPr>
          <a:xfrm>
            <a:off x="7490075" y="2860263"/>
            <a:ext cx="14112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SQL Injection</a:t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2" name="Google Shape;142;p25"/>
          <p:cNvSpPr txBox="1"/>
          <p:nvPr/>
        </p:nvSpPr>
        <p:spPr>
          <a:xfrm>
            <a:off x="5866950" y="2048375"/>
            <a:ext cx="1557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Putting too much trust in user input</a:t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3" name="Google Shape;143;p25"/>
          <p:cNvSpPr txBox="1"/>
          <p:nvPr/>
        </p:nvSpPr>
        <p:spPr>
          <a:xfrm>
            <a:off x="5600350" y="3142500"/>
            <a:ext cx="7929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XSS</a:t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XSS Example</a:t>
            </a:r>
            <a:endParaRPr/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734" y="1798384"/>
            <a:ext cx="6360375" cy="17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XSS Example</a:t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275" y="1437675"/>
            <a:ext cx="4475576" cy="340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7"/>
          <p:cNvSpPr txBox="1"/>
          <p:nvPr/>
        </p:nvSpPr>
        <p:spPr>
          <a:xfrm>
            <a:off x="4837625" y="1584850"/>
            <a:ext cx="3994500" cy="27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Source Code Pro"/>
              <a:buChar char="●"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Normal input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 New"/>
              <a:buChar char="○"/>
            </a:pPr>
            <a:r>
              <a:rPr lang="en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&lt;input name = “Jackie”&gt;</a:t>
            </a:r>
            <a:endParaRPr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Input with XSS</a:t>
            </a:r>
            <a:endParaRPr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400"/>
              <a:buFont typeface="Courier New"/>
              <a:buChar char="○"/>
            </a:pPr>
            <a:r>
              <a:rPr lang="en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&lt;input name = “</a:t>
            </a:r>
            <a:r>
              <a:rPr lang="en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&lt;script&gt;alert(“ahh”);&lt;/script&gt;</a:t>
            </a:r>
            <a:r>
              <a:rPr lang="en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”</a:t>
            </a:r>
            <a:endParaRPr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7" name="Google Shape;157;p27"/>
          <p:cNvSpPr/>
          <p:nvPr/>
        </p:nvSpPr>
        <p:spPr>
          <a:xfrm>
            <a:off x="2082600" y="2674900"/>
            <a:ext cx="1708500" cy="188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XSS Example</a:t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363" y="1468836"/>
            <a:ext cx="8141275" cy="2481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XSS actually dangerous?</a:t>
            </a:r>
            <a:endParaRPr/>
          </a:p>
        </p:txBody>
      </p:sp>
      <p:sp>
        <p:nvSpPr>
          <p:cNvPr id="169" name="Google Shape;169;p29"/>
          <p:cNvSpPr txBox="1"/>
          <p:nvPr>
            <p:ph idx="1" type="body"/>
          </p:nvPr>
        </p:nvSpPr>
        <p:spPr>
          <a:xfrm>
            <a:off x="361425" y="1458400"/>
            <a:ext cx="8520600" cy="26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You can do a lot more with Javascript than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alert()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</a:pPr>
            <a:r>
              <a:rPr lang="en" sz="1800"/>
              <a:t>Redirect</a:t>
            </a:r>
            <a:r>
              <a:rPr lang="en" sz="1800"/>
              <a:t> a user to a fake website</a:t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</a:pPr>
            <a:r>
              <a:rPr lang="en" sz="1800"/>
              <a:t>Place an iframe around the site to track user input</a:t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</a:pPr>
            <a:r>
              <a:rPr lang="en" sz="1800"/>
              <a:t>Read/Write browser cookies</a:t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1800"/>
              <a:buChar char="○"/>
            </a:pPr>
            <a:r>
              <a:rPr lang="en" sz="1800"/>
              <a:t>Exfil data over network requests</a:t>
            </a:r>
            <a:endParaRPr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Prevention</a:t>
            </a:r>
            <a:endParaRPr/>
          </a:p>
        </p:txBody>
      </p:sp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390100" y="1152325"/>
            <a:ext cx="524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Sanitize your user input to prevent input being </a:t>
            </a:r>
            <a:r>
              <a:rPr lang="en">
                <a:solidFill>
                  <a:srgbClr val="FF0000"/>
                </a:solidFill>
              </a:rPr>
              <a:t>interpreted</a:t>
            </a:r>
            <a:r>
              <a:rPr lang="en">
                <a:solidFill>
                  <a:srgbClr val="FF0000"/>
                </a:solidFill>
              </a:rPr>
              <a:t> as HTML.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Be careful about places that deal with user input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Escape characters that could cause harm</a:t>
            </a:r>
            <a:endParaRPr/>
          </a:p>
          <a:p>
            <a:pPr indent="-317500" lvl="2" marL="1371600" rtl="0" algn="l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■"/>
            </a:pPr>
            <a:r>
              <a:rPr lang="en"/>
              <a:t>‘&lt;’ and ‘&gt;’ can be written as &amp;lt; and &amp;gt;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Blacklist and whitelist relevant characters.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Control CORS headers to prevent including malicious files from other domains</a:t>
            </a:r>
            <a:endParaRPr/>
          </a:p>
        </p:txBody>
      </p:sp>
      <p:pic>
        <p:nvPicPr>
          <p:cNvPr id="176" name="Google Shape;1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6400" y="1794625"/>
            <a:ext cx="2694275" cy="202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6125563" y="1847400"/>
            <a:ext cx="2285100" cy="14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Hackers when the software doesn’t sanitize user input</a:t>
            </a:r>
            <a:endParaRPr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Directory Listing</a:t>
            </a:r>
            <a:endParaRPr/>
          </a:p>
        </p:txBody>
      </p:sp>
      <p:sp>
        <p:nvSpPr>
          <p:cNvPr id="183" name="Google Shape;183;p31"/>
          <p:cNvSpPr txBox="1"/>
          <p:nvPr>
            <p:ph idx="1" type="body"/>
          </p:nvPr>
        </p:nvSpPr>
        <p:spPr>
          <a:xfrm>
            <a:off x="311700" y="1152475"/>
            <a:ext cx="4162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used to be common for servers to allow directory listing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would allow you to list the directories on the server from the browser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specify the file path in the URL</a:t>
            </a:r>
            <a:endParaRPr/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88" y="1266825"/>
            <a:ext cx="4162425" cy="26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Basics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 Injection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Cross Site Scripting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Directory Listing and Traversal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Command Injection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Directory Traversal</a:t>
            </a:r>
            <a:endParaRPr/>
          </a:p>
        </p:txBody>
      </p:sp>
      <p:sp>
        <p:nvSpPr>
          <p:cNvPr id="190" name="Google Shape;19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all files in the intended directory, which is already dangerous, but in misconfigured servers you can also move up the directory tree by manipulating the URL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http://website.com/../../../../../../etc/</a:t>
            </a:r>
            <a:r>
              <a:rPr lang="en" u="sng">
                <a:solidFill>
                  <a:schemeClr val="hlink"/>
                </a:solidFill>
                <a:hlinkClick r:id="rId4"/>
              </a:rPr>
              <a:t>passwd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5"/>
              </a:rPr>
              <a:t>http://website.com/../../../../../../etc/shadow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This can allow access to sensitive files on the server with no authentication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Command Injection</a:t>
            </a:r>
            <a:endParaRPr/>
          </a:p>
        </p:txBody>
      </p:sp>
      <p:sp>
        <p:nvSpPr>
          <p:cNvPr id="196" name="Google Shape;196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occur when user input is passed to the server and executed as a shell command on the host</a:t>
            </a:r>
            <a:br>
              <a:rPr lang="en"/>
            </a:br>
            <a:br>
              <a:rPr lang="en"/>
            </a:br>
            <a:r>
              <a:rPr lang="en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$t = $_GET["target"];</a:t>
            </a:r>
            <a:br>
              <a:rPr lang="en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echo "&lt;pre&gt;" . shell_exec("</a:t>
            </a:r>
            <a:r>
              <a:rPr lang="en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curl</a:t>
            </a:r>
            <a:r>
              <a:rPr lang="en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" . $t) . "&lt;/pre&gt;";</a:t>
            </a:r>
            <a:br>
              <a:rPr lang="en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does this do?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we take advantage of it in some way?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Command Injection</a:t>
            </a:r>
            <a:endParaRPr/>
          </a:p>
        </p:txBody>
      </p:sp>
      <p:sp>
        <p:nvSpPr>
          <p:cNvPr id="202" name="Google Shape;202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Running additional commands: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urier New"/>
              <a:buChar char="○"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orig_cmd; cat /etc/shadow		(always run 2nd cmd)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urier New"/>
              <a:buChar char="○"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orig_cmd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&amp;&amp; 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cat /etc/shadow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(only if the first cmd succeeds)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urier New"/>
              <a:buChar char="○"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orig_cmd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|| 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cat /etc/shadow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(only if the first cmd fails)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urier New"/>
              <a:buChar char="○"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orig_cmd | cat /etc/shadow	(pipe orig_cmd output to second cmd)</a:t>
            </a:r>
            <a:b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●"/>
            </a:pPr>
            <a:r>
              <a:rPr lang="en"/>
              <a:t>Command Substitution: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urier New"/>
              <a:buChar char="○"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orig_cmd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`cat /etc/shadow`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orig_cmd</a:t>
            </a: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$(cat /etc/shadow)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Prevent command injection by sanitizing inputs!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Client-Server Model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Client is a user of some service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Server hosts the service and</a:t>
            </a:r>
            <a:br>
              <a:rPr lang="en"/>
            </a:br>
            <a:r>
              <a:rPr lang="en"/>
              <a:t>f</a:t>
            </a:r>
            <a:r>
              <a:rPr lang="en"/>
              <a:t>ulfills client requests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8150" y="1392375"/>
            <a:ext cx="5294151" cy="31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LAMP Stack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Linux: Operating System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Apache: Web Server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MySQL: Database that stores web server information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PHP: Scripting language for dynamic content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Inspect Element is Your Friend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4366500" cy="3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Tool available in almost every browser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Shows source code of the web page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Also has…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JavaScript Console that executes in the context of the web page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JavaScript Debugger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Network Request manager that allows viewing, editing, and resending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Cookie Modification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Tool to track JS API calls all the way back to the backing C library, with nano time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Other things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468" y="0"/>
            <a:ext cx="421053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What is SQL?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“</a:t>
            </a:r>
            <a:r>
              <a:rPr lang="en"/>
              <a:t>Structured Query Language”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Family of l</a:t>
            </a:r>
            <a:r>
              <a:rPr lang="en"/>
              <a:t>anguages used to interact with a databases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Exact syntax changes depending upon what database you’re working with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What is SQL Injection?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Using bad user input to manipulate the SQL query in an unintended way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Takes advantage of server interpreting user input as code instead of as data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Tricks an application into sending the database malicious queries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A typical SQL query that checks if a user is allowed to log in:</a:t>
            </a:r>
            <a:endParaRPr/>
          </a:p>
          <a:p>
            <a:pPr indent="-3048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Courier New"/>
              <a:buChar char="○"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SELECT id FROM users WHERE username = ‘$user’ AND password = ‘$passwd’;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</a:pPr>
            <a:r>
              <a:rPr lang="en"/>
              <a:t>Returns the user’s id only if user enters a valid username and a password that matches that username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Why is this dangerous?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The user can provide user input that edits the query!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Query:</a:t>
            </a:r>
            <a:br>
              <a:rPr lang="en"/>
            </a:b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SELECT * FROM users WHERE username = ‘$user’ AND password = ‘$passwd’;</a:t>
            </a:r>
            <a:br>
              <a:rPr lang="en" sz="1400">
                <a:latin typeface="Courier New"/>
                <a:ea typeface="Courier New"/>
                <a:cs typeface="Courier New"/>
                <a:sym typeface="Courier New"/>
              </a:rPr>
            </a:b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Query with Payload:</a:t>
            </a:r>
            <a:br>
              <a:rPr lang="en"/>
            </a:b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SELECT * FROM users WHERE username = ‘bob’ AND password = ‘</a:t>
            </a:r>
            <a:r>
              <a:rPr lang="en" sz="14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’ OR 1=1-- </a:t>
            </a:r>
            <a:r>
              <a:rPr lang="en" sz="1400" strike="sngStrike">
                <a:latin typeface="Courier New"/>
                <a:ea typeface="Courier New"/>
                <a:cs typeface="Courier New"/>
                <a:sym typeface="Courier New"/>
              </a:rPr>
              <a:t>’;</a:t>
            </a:r>
            <a:br>
              <a:rPr lang="en" sz="1400">
                <a:latin typeface="Courier New"/>
                <a:ea typeface="Courier New"/>
                <a:cs typeface="Courier New"/>
                <a:sym typeface="Courier New"/>
              </a:rPr>
            </a:br>
            <a:endParaRPr sz="1400" strike="sngStrike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800"/>
              <a:buChar char="●"/>
            </a:pPr>
            <a:r>
              <a:rPr lang="en"/>
              <a:t>The server now returns *EVERY* row (because 1 = 1), which is probably enough.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 - Broken Down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7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SELECT * FROM users WHERE username = ‘bob’ AND password = ‘</a:t>
            </a:r>
            <a:r>
              <a:rPr lang="en" sz="14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’ OR 1=1-- </a:t>
            </a:r>
            <a:r>
              <a:rPr lang="en" sz="1400" strike="sngStrike">
                <a:latin typeface="Courier New"/>
                <a:ea typeface="Courier New"/>
                <a:cs typeface="Courier New"/>
                <a:sym typeface="Courier New"/>
              </a:rPr>
              <a:t>’;</a:t>
            </a:r>
            <a:endParaRPr sz="1400" strike="sngStrike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/>
              <a:t> operator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Only one of the conditions has to be true to pass authentication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/>
              <a:t> works exactly how you think it does.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1=1</a:t>
            </a:r>
            <a:r>
              <a:rPr lang="en"/>
              <a:t> (or another statement that will always evaluate to true)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Since we now only need one of the conditions to be true, make it evaluate to something that will always be true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Finish the query how YOU want to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use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#</a:t>
            </a:r>
            <a:r>
              <a:rPr lang="en"/>
              <a:t> or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--</a:t>
            </a:r>
            <a:r>
              <a:rPr lang="en"/>
              <a:t>, MySQL expects a space afterwards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